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hewy" charset="1" panose="02000000000000000000"/>
      <p:regular r:id="rId11"/>
    </p:embeddedFont>
    <p:embeddedFont>
      <p:font typeface="League Spartan" charset="1" panose="00000800000000000000"/>
      <p:regular r:id="rId12"/>
    </p:embeddedFont>
    <p:embeddedFont>
      <p:font typeface="Clear Sans Regular" charset="1" panose="020B0503030202020304"/>
      <p:regular r:id="rId13"/>
    </p:embeddedFont>
    <p:embeddedFont>
      <p:font typeface="Clear Sans Regular Bold" charset="1" panose="020B0603030202020304"/>
      <p:regular r:id="rId14"/>
    </p:embeddedFont>
    <p:embeddedFont>
      <p:font typeface="Clear Sans Regular Italics" charset="1" panose="020B0503030202090304"/>
      <p:regular r:id="rId15"/>
    </p:embeddedFont>
    <p:embeddedFont>
      <p:font typeface="Clear Sans Regular Bold Italics" charset="1" panose="020B0603030202090304"/>
      <p:regular r:id="rId16"/>
    </p:embeddedFont>
    <p:embeddedFont>
      <p:font typeface="Bangers" charset="1" panose="020B0603050302020204"/>
      <p:regular r:id="rId17"/>
    </p:embeddedFont>
    <p:embeddedFont>
      <p:font typeface="Barabara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50958" y="3667182"/>
            <a:ext cx="5841760" cy="6861452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4519220" y="4964222"/>
            <a:ext cx="3479261" cy="104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1"/>
              </a:lnSpc>
            </a:pPr>
            <a:r>
              <a:rPr lang="en-US" sz="3001">
                <a:solidFill>
                  <a:srgbClr val="000000"/>
                </a:solidFill>
                <a:latin typeface="Hammersmith One Bold"/>
              </a:rPr>
              <a:t>EDSA Linear </a:t>
            </a:r>
          </a:p>
          <a:p>
            <a:pPr>
              <a:lnSpc>
                <a:spcPts val="4201"/>
              </a:lnSpc>
            </a:pPr>
            <a:r>
              <a:rPr lang="en-US" sz="3001">
                <a:solidFill>
                  <a:srgbClr val="000000"/>
                </a:solidFill>
                <a:latin typeface="Hammersmith One Bold"/>
              </a:rPr>
              <a:t>Regression Predict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521027" y="5165416"/>
            <a:ext cx="689712" cy="702485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13514641" y="6808888"/>
            <a:ext cx="390967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04828" y="5143500"/>
            <a:ext cx="12246130" cy="3846359"/>
            <a:chOff x="0" y="0"/>
            <a:chExt cx="16328174" cy="512847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4393364"/>
              <a:ext cx="9946942" cy="735114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0" y="114300"/>
              <a:ext cx="16328174" cy="3843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1074"/>
                </a:lnSpc>
                <a:spcBef>
                  <a:spcPct val="0"/>
                </a:spcBef>
              </a:pPr>
              <a:r>
                <a:rPr lang="en-US" sz="10254" spc="-102">
                  <a:solidFill>
                    <a:srgbClr val="000000"/>
                  </a:solidFill>
                  <a:latin typeface="Hammersmith One Bold"/>
                </a:rPr>
                <a:t>Spain Electricity Shortfall Challenge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33974" r="0" b="30910"/>
          <a:stretch>
            <a:fillRect/>
          </a:stretch>
        </p:blipFill>
        <p:spPr>
          <a:xfrm flipH="false" flipV="false" rot="0">
            <a:off x="-278360" y="0"/>
            <a:ext cx="18566360" cy="366718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514641" y="7775312"/>
            <a:ext cx="390967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lear Sans Regular Bold"/>
              </a:rPr>
              <a:t>Giving back to the community.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-10800000">
            <a:off x="-441491" y="9588222"/>
            <a:ext cx="18910559" cy="13975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0" y="7883"/>
            <a:ext cx="13025607" cy="96263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0344" y="1445369"/>
            <a:ext cx="2861308" cy="2941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81880" y="2124913"/>
            <a:ext cx="2861308" cy="29415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09431" y="2916135"/>
            <a:ext cx="2861308" cy="29415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71873" y="3595679"/>
            <a:ext cx="2861308" cy="29415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26347" y="4386901"/>
            <a:ext cx="2861308" cy="294153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4603874">
            <a:off x="3465959" y="2828314"/>
            <a:ext cx="522620" cy="83452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5661" t="0" r="0" b="0"/>
          <a:stretch>
            <a:fillRect/>
          </a:stretch>
        </p:blipFill>
        <p:spPr>
          <a:xfrm flipH="false" flipV="false" rot="-4603874">
            <a:off x="6973878" y="3721332"/>
            <a:ext cx="493032" cy="83452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5661" t="0" r="0" b="0"/>
          <a:stretch>
            <a:fillRect/>
          </a:stretch>
        </p:blipFill>
        <p:spPr>
          <a:xfrm flipH="false" flipV="false" rot="-4603874">
            <a:off x="10462655" y="4489293"/>
            <a:ext cx="493032" cy="8345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5661" t="0" r="0" b="0"/>
          <a:stretch>
            <a:fillRect/>
          </a:stretch>
        </p:blipFill>
        <p:spPr>
          <a:xfrm flipH="false" flipV="false" rot="-4603874">
            <a:off x="14117129" y="5325611"/>
            <a:ext cx="493032" cy="83452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42001" y="7328433"/>
            <a:ext cx="7315200" cy="185623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00344" y="4673850"/>
            <a:ext cx="3430907" cy="289422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7212" y="65033"/>
            <a:ext cx="12054459" cy="93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11"/>
              </a:lnSpc>
              <a:spcBef>
                <a:spcPct val="0"/>
              </a:spcBef>
            </a:pPr>
            <a:r>
              <a:rPr lang="en-US" sz="6555">
                <a:solidFill>
                  <a:srgbClr val="FFFFFF"/>
                </a:solidFill>
                <a:latin typeface="Hammersmith One Bold"/>
              </a:rPr>
              <a:t>Model Summary</a:t>
            </a:r>
          </a:p>
        </p:txBody>
      </p:sp>
      <p:sp>
        <p:nvSpPr>
          <p:cNvPr name="TextBox 16" id="16"/>
          <p:cNvSpPr txBox="true"/>
          <p:nvPr/>
        </p:nvSpPr>
        <p:spPr>
          <a:xfrm rot="202554">
            <a:off x="4225622" y="2395752"/>
            <a:ext cx="2548232" cy="191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7"/>
              </a:lnSpc>
              <a:spcBef>
                <a:spcPct val="0"/>
              </a:spcBef>
            </a:pPr>
            <a:r>
              <a:rPr lang="en-US" sz="2952">
                <a:solidFill>
                  <a:srgbClr val="000000"/>
                </a:solidFill>
                <a:latin typeface="Chewy"/>
              </a:rPr>
              <a:t>Data points more closely fitted to our regression plane.</a:t>
            </a:r>
          </a:p>
        </p:txBody>
      </p:sp>
      <p:sp>
        <p:nvSpPr>
          <p:cNvPr name="TextBox 17" id="17"/>
          <p:cNvSpPr txBox="true"/>
          <p:nvPr/>
        </p:nvSpPr>
        <p:spPr>
          <a:xfrm rot="202554">
            <a:off x="15175728" y="4708681"/>
            <a:ext cx="2163911" cy="40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7"/>
              </a:lnSpc>
              <a:spcBef>
                <a:spcPct val="0"/>
              </a:spcBef>
            </a:pPr>
            <a:r>
              <a:rPr lang="en-US" sz="2521" u="sng">
                <a:solidFill>
                  <a:srgbClr val="000000"/>
                </a:solidFill>
                <a:latin typeface="Chewy"/>
              </a:rPr>
              <a:t>Also Noticeable: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57691" y="7397988"/>
            <a:ext cx="3402272" cy="55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3"/>
              </a:lnSpc>
              <a:spcBef>
                <a:spcPct val="0"/>
              </a:spcBef>
            </a:pPr>
            <a:r>
              <a:rPr lang="en-US" sz="3417" u="sng">
                <a:solidFill>
                  <a:srgbClr val="000000"/>
                </a:solidFill>
                <a:latin typeface="Chewy"/>
              </a:rPr>
              <a:t>MODEL VALUE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41167" y="7926080"/>
            <a:ext cx="5716868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hewy"/>
              </a:rPr>
              <a:t>We are now able to predict the unknown load shortfall values to an accuracy of 63%</a:t>
            </a:r>
          </a:p>
        </p:txBody>
      </p:sp>
      <p:sp>
        <p:nvSpPr>
          <p:cNvPr name="TextBox 20" id="20"/>
          <p:cNvSpPr txBox="true"/>
          <p:nvPr/>
        </p:nvSpPr>
        <p:spPr>
          <a:xfrm rot="202554">
            <a:off x="758128" y="1672852"/>
            <a:ext cx="2548232" cy="2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952" u="sng">
                <a:solidFill>
                  <a:srgbClr val="000000"/>
                </a:solidFill>
                <a:latin typeface="Chewy"/>
              </a:rPr>
              <a:t>Our Chosen Model</a:t>
            </a:r>
            <a:r>
              <a:rPr lang="en-US" sz="2952">
                <a:solidFill>
                  <a:srgbClr val="000000"/>
                </a:solidFill>
                <a:latin typeface="Chewy"/>
              </a:rPr>
              <a:t>:</a:t>
            </a:r>
          </a:p>
          <a:p>
            <a:pPr algn="ctr">
              <a:lnSpc>
                <a:spcPts val="3837"/>
              </a:lnSpc>
            </a:pPr>
          </a:p>
          <a:p>
            <a:pPr algn="ctr" marL="0" indent="0" lvl="0">
              <a:lnSpc>
                <a:spcPts val="3837"/>
              </a:lnSpc>
              <a:spcBef>
                <a:spcPct val="0"/>
              </a:spcBef>
            </a:pPr>
            <a:r>
              <a:rPr lang="en-US" sz="2952">
                <a:solidFill>
                  <a:srgbClr val="000000"/>
                </a:solidFill>
                <a:latin typeface="Chewy"/>
              </a:rPr>
              <a:t>RMSE score of </a:t>
            </a:r>
            <a:r>
              <a:rPr lang="en-US" sz="2952" u="sng">
                <a:solidFill>
                  <a:srgbClr val="000000"/>
                </a:solidFill>
                <a:latin typeface="Chewy"/>
              </a:rPr>
              <a:t>3227</a:t>
            </a:r>
            <a:r>
              <a:rPr lang="en-US" sz="2952">
                <a:solidFill>
                  <a:srgbClr val="000000"/>
                </a:solidFill>
                <a:latin typeface="Chewy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202554">
            <a:off x="7740918" y="3380595"/>
            <a:ext cx="2548232" cy="1953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952" u="sng">
                <a:solidFill>
                  <a:srgbClr val="000000"/>
                </a:solidFill>
                <a:latin typeface="Chewy"/>
              </a:rPr>
              <a:t>Our Chosen Model</a:t>
            </a:r>
            <a:r>
              <a:rPr lang="en-US" sz="2952">
                <a:solidFill>
                  <a:srgbClr val="000000"/>
                </a:solidFill>
                <a:latin typeface="Chewy"/>
              </a:rPr>
              <a:t>:</a:t>
            </a:r>
          </a:p>
          <a:p>
            <a:pPr algn="ctr">
              <a:lnSpc>
                <a:spcPts val="3837"/>
              </a:lnSpc>
            </a:pPr>
          </a:p>
          <a:p>
            <a:pPr algn="ctr" marL="0" indent="0" lvl="0">
              <a:lnSpc>
                <a:spcPts val="3837"/>
              </a:lnSpc>
              <a:spcBef>
                <a:spcPct val="0"/>
              </a:spcBef>
            </a:pPr>
            <a:r>
              <a:rPr lang="en-US" sz="2952">
                <a:solidFill>
                  <a:srgbClr val="000000"/>
                </a:solidFill>
                <a:latin typeface="Chewy"/>
              </a:rPr>
              <a:t>R2 score of </a:t>
            </a:r>
            <a:r>
              <a:rPr lang="en-US" sz="2952" u="sng">
                <a:solidFill>
                  <a:srgbClr val="000000"/>
                </a:solidFill>
                <a:latin typeface="Chewy"/>
              </a:rPr>
              <a:t>63%</a:t>
            </a:r>
            <a:r>
              <a:rPr lang="en-US" sz="2952">
                <a:solidFill>
                  <a:srgbClr val="000000"/>
                </a:solidFill>
                <a:latin typeface="Chewy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224780">
            <a:off x="11298335" y="4106900"/>
            <a:ext cx="2540205" cy="204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502">
                <a:solidFill>
                  <a:srgbClr val="000000"/>
                </a:solidFill>
                <a:latin typeface="Chewy"/>
              </a:rPr>
              <a:t>Good </a:t>
            </a:r>
            <a:r>
              <a:rPr lang="en-US" sz="2502">
                <a:solidFill>
                  <a:srgbClr val="000000"/>
                </a:solidFill>
                <a:latin typeface="Chewy"/>
              </a:rPr>
              <a:t>relationship between our model and the dependent variable.</a:t>
            </a:r>
          </a:p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502">
                <a:solidFill>
                  <a:srgbClr val="000000"/>
                </a:solidFill>
                <a:latin typeface="Chewy"/>
              </a:rPr>
              <a:t>(i.e - load shortfall)</a:t>
            </a:r>
          </a:p>
        </p:txBody>
      </p:sp>
      <p:sp>
        <p:nvSpPr>
          <p:cNvPr name="TextBox 23" id="23"/>
          <p:cNvSpPr txBox="true"/>
          <p:nvPr/>
        </p:nvSpPr>
        <p:spPr>
          <a:xfrm rot="202554">
            <a:off x="15067764" y="5339118"/>
            <a:ext cx="2379837" cy="143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2"/>
              </a:lnSpc>
              <a:spcBef>
                <a:spcPct val="0"/>
              </a:spcBef>
            </a:pPr>
            <a:r>
              <a:rPr lang="en-US" sz="2202">
                <a:solidFill>
                  <a:srgbClr val="000000"/>
                </a:solidFill>
                <a:latin typeface="Chewy"/>
              </a:rPr>
              <a:t>A clear improvement in model accuracy when we include the DateTime features.</a:t>
            </a:r>
          </a:p>
        </p:txBody>
      </p:sp>
      <p:sp>
        <p:nvSpPr>
          <p:cNvPr name="TextBox 24" id="24"/>
          <p:cNvSpPr txBox="true"/>
          <p:nvPr/>
        </p:nvSpPr>
        <p:spPr>
          <a:xfrm rot="202554">
            <a:off x="4339116" y="4360840"/>
            <a:ext cx="2062698" cy="50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4"/>
              </a:lnSpc>
            </a:pPr>
            <a:r>
              <a:rPr lang="en-US" sz="1565">
                <a:solidFill>
                  <a:srgbClr val="000000"/>
                </a:solidFill>
                <a:latin typeface="Chewy"/>
              </a:rPr>
              <a:t>(In comparison to </a:t>
            </a:r>
          </a:p>
          <a:p>
            <a:pPr algn="ctr" marL="0" indent="0" lvl="0">
              <a:lnSpc>
                <a:spcPts val="2034"/>
              </a:lnSpc>
              <a:spcBef>
                <a:spcPct val="0"/>
              </a:spcBef>
            </a:pPr>
            <a:r>
              <a:rPr lang="en-US" sz="1565">
                <a:solidFill>
                  <a:srgbClr val="000000"/>
                </a:solidFill>
                <a:latin typeface="Chewy"/>
              </a:rPr>
              <a:t>other models)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8614" y="-267999"/>
            <a:ext cx="6483605" cy="10822997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1028700" y="3605688"/>
            <a:ext cx="3727446" cy="2754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8562201"/>
            <a:ext cx="689712" cy="7024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098269" y="4745654"/>
            <a:ext cx="4708109" cy="382293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860114" y="1195106"/>
            <a:ext cx="8334904" cy="268605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994782"/>
            <a:ext cx="4686058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000000"/>
                </a:solidFill>
                <a:latin typeface="Clear Sans Regular"/>
              </a:rPr>
              <a:t>API </a:t>
            </a:r>
          </a:p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000000"/>
                </a:solidFill>
                <a:latin typeface="Clear Sans Regular"/>
              </a:rPr>
              <a:t>Deployment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0" y="7883"/>
            <a:ext cx="13025607" cy="9626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58499" y="3827286"/>
            <a:ext cx="3412620" cy="48126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-10800000">
            <a:off x="5262393" y="9324362"/>
            <a:ext cx="13025607" cy="96263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972069"/>
            <a:ext cx="12054459" cy="93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11"/>
              </a:lnSpc>
              <a:spcBef>
                <a:spcPct val="0"/>
              </a:spcBef>
            </a:pPr>
            <a:r>
              <a:rPr lang="en-US" sz="6555">
                <a:solidFill>
                  <a:srgbClr val="FFFFFF"/>
                </a:solidFill>
                <a:latin typeface="Hammersmith One Bold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212" y="65033"/>
            <a:ext cx="12054459" cy="93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11"/>
              </a:lnSpc>
              <a:spcBef>
                <a:spcPct val="0"/>
              </a:spcBef>
            </a:pPr>
            <a:r>
              <a:rPr lang="en-US" sz="6555">
                <a:solidFill>
                  <a:srgbClr val="FFFFFF"/>
                </a:solidFill>
                <a:latin typeface="Hammersmith One Bold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-703247">
            <a:off x="376427" y="2180014"/>
            <a:ext cx="5938055" cy="2385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3"/>
              </a:lnSpc>
            </a:pPr>
            <a:r>
              <a:rPr lang="en-US" sz="10979">
                <a:solidFill>
                  <a:srgbClr val="FFB923"/>
                </a:solidFill>
                <a:latin typeface="Bangers Bold"/>
              </a:rPr>
              <a:t>mission success!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71119" y="2166504"/>
            <a:ext cx="5716868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Barabara"/>
              </a:rPr>
              <a:t>EDSA Data Wranglers is the </a:t>
            </a:r>
            <a:r>
              <a:rPr lang="en-US" sz="2400" u="sng">
                <a:solidFill>
                  <a:srgbClr val="000000"/>
                </a:solidFill>
                <a:latin typeface="Barabara"/>
              </a:rPr>
              <a:t>name</a:t>
            </a:r>
            <a:r>
              <a:rPr lang="en-US" sz="2400">
                <a:solidFill>
                  <a:srgbClr val="000000"/>
                </a:solidFill>
                <a:latin typeface="Barabara"/>
              </a:rPr>
              <a:t>,</a:t>
            </a:r>
          </a:p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rabara"/>
              </a:rPr>
              <a:t>building super models is the </a:t>
            </a:r>
            <a:r>
              <a:rPr lang="en-US" sz="2400" u="sng">
                <a:solidFill>
                  <a:srgbClr val="000000"/>
                </a:solidFill>
                <a:latin typeface="Barabara"/>
              </a:rPr>
              <a:t>game</a:t>
            </a:r>
            <a:r>
              <a:rPr lang="en-US" sz="2400">
                <a:solidFill>
                  <a:srgbClr val="000000"/>
                </a:solidFill>
                <a:latin typeface="Barabara"/>
              </a:rPr>
              <a:t>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227785" y="0"/>
            <a:ext cx="685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635683" y="1545571"/>
            <a:ext cx="7710186" cy="7195858"/>
            <a:chOff x="0" y="0"/>
            <a:chExt cx="10280248" cy="95944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200"/>
              <a:ext cx="10280248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About Us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48797"/>
              <a:ext cx="10280248" cy="1510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We are Team III 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(aka - The EDSA Data Wranglers)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660527"/>
              <a:ext cx="10280248" cy="4933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 Bold"/>
                </a:rPr>
                <a:t>Team Members</a:t>
              </a: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:</a:t>
              </a:r>
            </a:p>
            <a:p>
              <a:pPr>
                <a:lnSpc>
                  <a:spcPts val="4200"/>
                </a:lnSpc>
              </a:pP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Collen Bothma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Rizqah Meniers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Bornwise</a:t>
              </a: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 Mahlaule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000">
                  <a:solidFill>
                    <a:srgbClr val="000000"/>
                  </a:solidFill>
                  <a:latin typeface="Clear Sans Regular Medium"/>
                </a:rPr>
                <a:t>Floyd Skakane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lear Sans Regular Medium"/>
                </a:rPr>
                <a:t> </a:t>
              </a:r>
              <a:r>
                <a:rPr lang="en-US" sz="3000">
                  <a:solidFill>
                    <a:srgbClr val="000000"/>
                  </a:solidFill>
                  <a:latin typeface="Clear Sans Regular Medium"/>
                </a:rPr>
                <a:t>Gabriel Maja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93825" y="2769784"/>
            <a:ext cx="899689" cy="12687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503" y="-262325"/>
            <a:ext cx="6335537" cy="10811649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AutoShape 3" id="3"/>
          <p:cNvSpPr/>
          <p:nvPr/>
        </p:nvSpPr>
        <p:spPr>
          <a:xfrm rot="0">
            <a:off x="7072331" y="8147000"/>
            <a:ext cx="8241229" cy="0"/>
          </a:xfrm>
          <a:prstGeom prst="line">
            <a:avLst/>
          </a:prstGeom>
          <a:ln cap="rnd" w="19050">
            <a:solidFill>
              <a:srgbClr val="FFB92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25621" y="1268770"/>
            <a:ext cx="4201793" cy="3021401"/>
            <a:chOff x="0" y="0"/>
            <a:chExt cx="5602390" cy="402853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3665571"/>
              <a:ext cx="4911312" cy="362963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0" y="76200"/>
              <a:ext cx="5602390" cy="3234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The Problem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6007001"/>
            <a:ext cx="6053034" cy="42799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91678" y="787228"/>
            <a:ext cx="1852322" cy="183211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62395" y="239350"/>
            <a:ext cx="3354854" cy="292787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32752" y="650200"/>
            <a:ext cx="1593031" cy="210617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75944" y="8035558"/>
            <a:ext cx="1249839" cy="176259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41671" y="3509443"/>
            <a:ext cx="10996301" cy="41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The supply of electricity plays a huge role in the livelihood of citizens in a country.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There is therefore a need to 'keep the lights on' in order to maintain and improve the economy of a country by investing in electricity infrastructure.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However in recent years, evidence suggests that using purely non-renewable energy sources is not sustainable.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The Spanish government is looking into expanding its renewable energy resource infrastructure investments.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As such - they require info on the trends and patterns of their renewable sources (they have been tracking the various energy sources in the country)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72331" y="8354881"/>
            <a:ext cx="836042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EDSA Data Wranglers to the Rescue!!!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92945" y="1570872"/>
            <a:ext cx="1661324" cy="59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4"/>
              </a:lnSpc>
            </a:pPr>
            <a:r>
              <a:rPr lang="en-US" sz="4499">
                <a:solidFill>
                  <a:srgbClr val="FFFFFF"/>
                </a:solidFill>
                <a:latin typeface="Chewy"/>
              </a:rPr>
              <a:t>Spain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1186144" y="2039528"/>
            <a:ext cx="2222104" cy="16422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07089" y="2839041"/>
            <a:ext cx="1361992" cy="12555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89479" y="2839041"/>
            <a:ext cx="1307822" cy="125550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12134" y="5657490"/>
            <a:ext cx="6852389" cy="34433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003468" y="3291185"/>
            <a:ext cx="3985489" cy="129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4"/>
              </a:lnSpc>
            </a:pPr>
            <a:r>
              <a:rPr lang="en-US" sz="5024">
                <a:solidFill>
                  <a:srgbClr val="000000"/>
                </a:solidFill>
                <a:latin typeface="Chewy"/>
              </a:rPr>
              <a:t>Gathering </a:t>
            </a:r>
          </a:p>
          <a:p>
            <a:pPr algn="ctr">
              <a:lnSpc>
                <a:spcPts val="4974"/>
              </a:lnSpc>
            </a:pPr>
            <a:r>
              <a:rPr lang="en-US" sz="5024">
                <a:solidFill>
                  <a:srgbClr val="000000"/>
                </a:solidFill>
                <a:latin typeface="Chewy"/>
              </a:rPr>
              <a:t>Data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74264" y="2921067"/>
            <a:ext cx="1460664" cy="194108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0" y="0"/>
            <a:ext cx="13448629" cy="99390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86144" y="1214907"/>
            <a:ext cx="8377977" cy="98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6"/>
              </a:lnSpc>
              <a:spcBef>
                <a:spcPct val="0"/>
              </a:spcBef>
            </a:pPr>
            <a:r>
              <a:rPr lang="en-US" sz="6960">
                <a:solidFill>
                  <a:srgbClr val="000000"/>
                </a:solidFill>
                <a:latin typeface="Hammersmith One Bold"/>
              </a:rPr>
              <a:t>The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6144" y="5975323"/>
            <a:ext cx="3474689" cy="216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2"/>
              </a:lnSpc>
            </a:pPr>
            <a:r>
              <a:rPr lang="en-US" sz="5598">
                <a:solidFill>
                  <a:srgbClr val="000000"/>
                </a:solidFill>
                <a:latin typeface="Chewy"/>
              </a:rPr>
              <a:t>Load Shortfall (3h)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6871" y="4433336"/>
            <a:ext cx="2982428" cy="108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sz="3277" spc="596" u="sng">
                <a:solidFill>
                  <a:srgbClr val="000000"/>
                </a:solidFill>
                <a:latin typeface="League Spartan"/>
              </a:rPr>
              <a:t>TARGET </a:t>
            </a:r>
          </a:p>
          <a:p>
            <a:pPr algn="ctr">
              <a:lnSpc>
                <a:spcPts val="4326"/>
              </a:lnSpc>
            </a:pPr>
            <a:r>
              <a:rPr lang="en-US" sz="3277" spc="596" u="sng">
                <a:solidFill>
                  <a:srgbClr val="000000"/>
                </a:solidFill>
                <a:latin typeface="League Spartan"/>
              </a:rPr>
              <a:t>VARIABLE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68472" y="7647850"/>
            <a:ext cx="1878677" cy="3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2582">
                <a:solidFill>
                  <a:srgbClr val="000000"/>
                </a:solidFill>
                <a:latin typeface="Chewy"/>
              </a:rPr>
              <a:t>Wind Speed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20146" y="6825806"/>
            <a:ext cx="1604258" cy="3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2582">
                <a:solidFill>
                  <a:srgbClr val="000000"/>
                </a:solidFill>
                <a:latin typeface="Chewy"/>
              </a:rPr>
              <a:t>Pressure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86462" y="7255781"/>
            <a:ext cx="1839413" cy="3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2582">
                <a:solidFill>
                  <a:srgbClr val="000000"/>
                </a:solidFill>
                <a:latin typeface="Chewy"/>
              </a:rPr>
              <a:t>DateTime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65731" y="7843885"/>
            <a:ext cx="2441463" cy="3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2582">
                <a:solidFill>
                  <a:srgbClr val="000000"/>
                </a:solidFill>
                <a:latin typeface="Chewy"/>
              </a:rPr>
              <a:t>Max Temperature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3010" y="7034708"/>
            <a:ext cx="1278694" cy="3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2582">
                <a:solidFill>
                  <a:srgbClr val="000000"/>
                </a:solidFill>
                <a:latin typeface="Chewy"/>
              </a:rPr>
              <a:t>Snow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25875" y="6344354"/>
            <a:ext cx="2441463" cy="3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2582">
                <a:solidFill>
                  <a:srgbClr val="000000"/>
                </a:solidFill>
                <a:latin typeface="Chewy"/>
              </a:rPr>
              <a:t>Wind Degree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86462" y="6629771"/>
            <a:ext cx="1433684" cy="3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2582">
                <a:solidFill>
                  <a:srgbClr val="000000"/>
                </a:solidFill>
                <a:latin typeface="Chewy"/>
              </a:rPr>
              <a:t>Rain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22659" y="5927698"/>
            <a:ext cx="2441463" cy="3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2582">
                <a:solidFill>
                  <a:srgbClr val="000000"/>
                </a:solidFill>
                <a:latin typeface="Chewy"/>
              </a:rPr>
              <a:t>Temperature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53596" y="8470046"/>
            <a:ext cx="2441463" cy="3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2582">
                <a:solidFill>
                  <a:srgbClr val="000000"/>
                </a:solidFill>
                <a:latin typeface="Chewy"/>
              </a:rPr>
              <a:t>Min Temperature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60834" y="7055709"/>
            <a:ext cx="2441463" cy="3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2582">
                <a:solidFill>
                  <a:srgbClr val="000000"/>
                </a:solidFill>
                <a:latin typeface="Chewy"/>
              </a:rPr>
              <a:t>Humidity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06640" y="6344354"/>
            <a:ext cx="2441463" cy="3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2582">
                <a:solidFill>
                  <a:srgbClr val="000000"/>
                </a:solidFill>
                <a:latin typeface="Chewy"/>
              </a:rPr>
              <a:t>Weather ID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56200" y="4433377"/>
            <a:ext cx="3764255" cy="108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280" spc="597" u="sng">
                <a:solidFill>
                  <a:srgbClr val="000000"/>
                </a:solidFill>
                <a:latin typeface="League Spartan"/>
              </a:rPr>
              <a:t>FEATURE VARIABLES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03468" y="5486048"/>
            <a:ext cx="4662067" cy="245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534">
                <a:solidFill>
                  <a:srgbClr val="000000"/>
                </a:solidFill>
                <a:latin typeface="Chewy"/>
              </a:rPr>
              <a:t>The unprocessed data for this particular project was already provided. </a:t>
            </a:r>
          </a:p>
          <a:p>
            <a:pPr algn="ctr">
              <a:lnSpc>
                <a:spcPts val="3294"/>
              </a:lnSpc>
            </a:pPr>
          </a:p>
          <a:p>
            <a:pPr algn="ctr" marL="0" indent="0" lvl="0">
              <a:lnSpc>
                <a:spcPts val="3294"/>
              </a:lnSpc>
              <a:spcBef>
                <a:spcPct val="0"/>
              </a:spcBef>
            </a:pPr>
            <a:r>
              <a:rPr lang="en-US" sz="2534">
                <a:solidFill>
                  <a:srgbClr val="000000"/>
                </a:solidFill>
                <a:latin typeface="Chewy"/>
              </a:rPr>
              <a:t>(i.e - no gathering of data was necessary)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301" y="66675"/>
            <a:ext cx="9087699" cy="108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04"/>
              </a:lnSpc>
              <a:spcBef>
                <a:spcPct val="0"/>
              </a:spcBef>
            </a:pPr>
            <a:r>
              <a:rPr lang="en-US" sz="7549">
                <a:solidFill>
                  <a:srgbClr val="FFFFFF"/>
                </a:solidFill>
                <a:latin typeface="Hammersmith One Bold"/>
              </a:rPr>
              <a:t>Solution Process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-10800000">
            <a:off x="4839371" y="9293099"/>
            <a:ext cx="13448629" cy="9939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0" y="0"/>
            <a:ext cx="13448629" cy="9939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6144" y="1403304"/>
            <a:ext cx="8377977" cy="98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6"/>
              </a:lnSpc>
              <a:spcBef>
                <a:spcPct val="0"/>
              </a:spcBef>
            </a:pPr>
            <a:r>
              <a:rPr lang="en-US" sz="6960">
                <a:solidFill>
                  <a:srgbClr val="000000"/>
                </a:solidFill>
                <a:latin typeface="Hammersmith One Bold"/>
              </a:rPr>
              <a:t>Feature Engineering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-10800000">
            <a:off x="4839371" y="9293099"/>
            <a:ext cx="13448629" cy="9939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1186144" y="2227926"/>
            <a:ext cx="2222104" cy="16422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7422" y="3059186"/>
            <a:ext cx="2691486" cy="2766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82324" y="3698398"/>
            <a:ext cx="2691486" cy="276694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0510" y="4442660"/>
            <a:ext cx="2691486" cy="276694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51516" y="5081872"/>
            <a:ext cx="2691486" cy="276694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89092" y="5826134"/>
            <a:ext cx="2691486" cy="27669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4603874">
            <a:off x="3802959" y="4360051"/>
            <a:ext cx="491602" cy="78499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6301" y="66675"/>
            <a:ext cx="9087699" cy="108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04"/>
              </a:lnSpc>
              <a:spcBef>
                <a:spcPct val="0"/>
              </a:spcBef>
            </a:pPr>
            <a:r>
              <a:rPr lang="en-US" sz="7549">
                <a:solidFill>
                  <a:srgbClr val="FFFFFF"/>
                </a:solidFill>
                <a:latin typeface="Hammersmith One Bold"/>
              </a:rPr>
              <a:t>Solution Process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5661" t="0" r="0" b="0"/>
          <a:stretch>
            <a:fillRect/>
          </a:stretch>
        </p:blipFill>
        <p:spPr>
          <a:xfrm flipH="false" flipV="false" rot="-4603874">
            <a:off x="7102678" y="5200068"/>
            <a:ext cx="463770" cy="78499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5661" t="0" r="0" b="0"/>
          <a:stretch>
            <a:fillRect/>
          </a:stretch>
        </p:blipFill>
        <p:spPr>
          <a:xfrm flipH="false" flipV="false" rot="-4603874">
            <a:off x="10384391" y="5922448"/>
            <a:ext cx="463770" cy="78499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5661" t="0" r="0" b="0"/>
          <a:stretch>
            <a:fillRect/>
          </a:stretch>
        </p:blipFill>
        <p:spPr>
          <a:xfrm flipH="false" flipV="false" rot="-4603874">
            <a:off x="13821967" y="6709130"/>
            <a:ext cx="463770" cy="78499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202554">
            <a:off x="4540661" y="4104784"/>
            <a:ext cx="2343129" cy="23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4"/>
              </a:lnSpc>
            </a:pPr>
            <a:r>
              <a:rPr lang="en-US" sz="1641">
                <a:solidFill>
                  <a:srgbClr val="000000"/>
                </a:solidFill>
                <a:latin typeface="Chewy"/>
              </a:rPr>
              <a:t>Data was relatively clean.</a:t>
            </a:r>
          </a:p>
          <a:p>
            <a:pPr algn="ctr">
              <a:lnSpc>
                <a:spcPts val="2134"/>
              </a:lnSpc>
            </a:pPr>
          </a:p>
          <a:p>
            <a:pPr algn="ctr">
              <a:lnSpc>
                <a:spcPts val="2134"/>
              </a:lnSpc>
            </a:pPr>
            <a:r>
              <a:rPr lang="en-US" sz="1641">
                <a:solidFill>
                  <a:srgbClr val="000000"/>
                </a:solidFill>
                <a:latin typeface="Chewy"/>
              </a:rPr>
              <a:t>Only the Valencia_Pressure Feature contained missing values.</a:t>
            </a:r>
          </a:p>
          <a:p>
            <a:pPr algn="ctr">
              <a:lnSpc>
                <a:spcPts val="2134"/>
              </a:lnSpc>
            </a:pPr>
          </a:p>
          <a:p>
            <a:pPr algn="ctr">
              <a:lnSpc>
                <a:spcPts val="2134"/>
              </a:lnSpc>
            </a:pPr>
            <a:r>
              <a:rPr lang="en-US" sz="1641">
                <a:solidFill>
                  <a:srgbClr val="000000"/>
                </a:solidFill>
                <a:latin typeface="Chewy"/>
              </a:rPr>
              <a:t>Used the mode to fill missing values.</a:t>
            </a:r>
          </a:p>
          <a:p>
            <a:pPr algn="ctr" marL="0" indent="0" lvl="0">
              <a:lnSpc>
                <a:spcPts val="2134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202554">
            <a:off x="7832041" y="4830834"/>
            <a:ext cx="2356187" cy="218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2255">
                <a:solidFill>
                  <a:srgbClr val="000000"/>
                </a:solidFill>
                <a:latin typeface="Chewy"/>
              </a:rPr>
              <a:t>A total of 3 features were non-numerical.</a:t>
            </a:r>
          </a:p>
          <a:p>
            <a:pPr algn="ctr">
              <a:lnSpc>
                <a:spcPts val="2932"/>
              </a:lnSpc>
            </a:pPr>
          </a:p>
          <a:p>
            <a:pPr algn="ctr" marL="0" indent="0" lvl="0">
              <a:lnSpc>
                <a:spcPts val="2932"/>
              </a:lnSpc>
              <a:spcBef>
                <a:spcPct val="0"/>
              </a:spcBef>
            </a:pPr>
            <a:r>
              <a:rPr lang="en-US" sz="2255">
                <a:solidFill>
                  <a:srgbClr val="000000"/>
                </a:solidFill>
                <a:latin typeface="Chewy"/>
              </a:rPr>
              <a:t>These 3 features were converted to numerical form.</a:t>
            </a:r>
          </a:p>
        </p:txBody>
      </p:sp>
      <p:sp>
        <p:nvSpPr>
          <p:cNvPr name="TextBox 18" id="18"/>
          <p:cNvSpPr txBox="true"/>
          <p:nvPr/>
        </p:nvSpPr>
        <p:spPr>
          <a:xfrm rot="202554">
            <a:off x="1267957" y="3405031"/>
            <a:ext cx="2396991" cy="17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0"/>
              </a:lnSpc>
              <a:spcBef>
                <a:spcPct val="0"/>
              </a:spcBef>
            </a:pPr>
            <a:r>
              <a:rPr lang="en-US" sz="2777">
                <a:solidFill>
                  <a:srgbClr val="000000"/>
                </a:solidFill>
                <a:latin typeface="Chewy"/>
              </a:rPr>
              <a:t>A total of 47 features were present in the data.</a:t>
            </a:r>
          </a:p>
        </p:txBody>
      </p:sp>
      <p:sp>
        <p:nvSpPr>
          <p:cNvPr name="TextBox 19" id="19"/>
          <p:cNvSpPr txBox="true"/>
          <p:nvPr/>
        </p:nvSpPr>
        <p:spPr>
          <a:xfrm rot="202554">
            <a:off x="11266188" y="5470148"/>
            <a:ext cx="2264136" cy="213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29"/>
              </a:lnSpc>
              <a:spcBef>
                <a:spcPct val="0"/>
              </a:spcBef>
            </a:pPr>
            <a:r>
              <a:rPr lang="en-US" sz="2638">
                <a:solidFill>
                  <a:srgbClr val="000000"/>
                </a:solidFill>
                <a:latin typeface="Chewy"/>
              </a:rPr>
              <a:t>New features were engineered from the DateTime variable.</a:t>
            </a:r>
          </a:p>
        </p:txBody>
      </p:sp>
      <p:sp>
        <p:nvSpPr>
          <p:cNvPr name="TextBox 20" id="20"/>
          <p:cNvSpPr txBox="true"/>
          <p:nvPr/>
        </p:nvSpPr>
        <p:spPr>
          <a:xfrm rot="202554">
            <a:off x="14703764" y="6122822"/>
            <a:ext cx="2264136" cy="213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29"/>
              </a:lnSpc>
              <a:spcBef>
                <a:spcPct val="0"/>
              </a:spcBef>
            </a:pPr>
            <a:r>
              <a:rPr lang="en-US" sz="2638">
                <a:solidFill>
                  <a:srgbClr val="000000"/>
                </a:solidFill>
                <a:latin typeface="Chewy"/>
              </a:rPr>
              <a:t>These new features were used to improve model performance.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0" y="0"/>
            <a:ext cx="13448629" cy="9939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6144" y="1403304"/>
            <a:ext cx="6845056" cy="98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6"/>
              </a:lnSpc>
              <a:spcBef>
                <a:spcPct val="0"/>
              </a:spcBef>
            </a:pPr>
            <a:r>
              <a:rPr lang="en-US" sz="6960">
                <a:solidFill>
                  <a:srgbClr val="000000"/>
                </a:solidFill>
                <a:latin typeface="Hammersmith One Bold"/>
              </a:rPr>
              <a:t>Data Anomalies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-10800000">
            <a:off x="4839371" y="9293099"/>
            <a:ext cx="13448629" cy="9939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1186144" y="2227926"/>
            <a:ext cx="2222104" cy="16422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8717" y="2470024"/>
            <a:ext cx="3280849" cy="303888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6301" y="66675"/>
            <a:ext cx="9087699" cy="108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04"/>
              </a:lnSpc>
              <a:spcBef>
                <a:spcPct val="0"/>
              </a:spcBef>
            </a:pPr>
            <a:r>
              <a:rPr lang="en-US" sz="7549">
                <a:solidFill>
                  <a:srgbClr val="FFFFFF"/>
                </a:solidFill>
                <a:latin typeface="Hammersmith One Bold"/>
              </a:rPr>
              <a:t>Solution Process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30496" y="5508911"/>
            <a:ext cx="3880195" cy="359403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20366" y="3246466"/>
            <a:ext cx="2878334" cy="174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2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Chewy"/>
              </a:rPr>
              <a:t>A few features presented extreme values in terms of skewness.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31201" y="1770698"/>
            <a:ext cx="4342901" cy="402261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554612" y="2687450"/>
            <a:ext cx="3296079" cy="261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2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Chewy"/>
              </a:rPr>
              <a:t>The temperature-related variables were highly correlated with each other despite being captured from various cities.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02153" y="6435931"/>
            <a:ext cx="3136881" cy="206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2"/>
              </a:lnSpc>
              <a:spcBef>
                <a:spcPct val="0"/>
              </a:spcBef>
            </a:pPr>
            <a:r>
              <a:rPr lang="en-US" sz="2547">
                <a:solidFill>
                  <a:srgbClr val="000000"/>
                </a:solidFill>
                <a:latin typeface="Chewy"/>
              </a:rPr>
              <a:t>A few features had extreme kurtosis values - signifying the presence of outliers in the data.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53874" y="5963573"/>
            <a:ext cx="3289018" cy="304645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3283" y="6589386"/>
            <a:ext cx="2326970" cy="212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9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Chewy"/>
              </a:rPr>
              <a:t>Some missing values which were quickly and effectively dealt with.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171285" y="1991773"/>
            <a:ext cx="12608808" cy="6303453"/>
            <a:chOff x="0" y="0"/>
            <a:chExt cx="16811744" cy="840460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8403569" y="-3569"/>
              <a:ext cx="8404605" cy="8411744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3569" y="-3569"/>
              <a:ext cx="8404605" cy="8411744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1022314"/>
            <a:ext cx="689712" cy="7024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830" t="0" r="53418" b="489"/>
          <a:stretch>
            <a:fillRect/>
          </a:stretch>
        </p:blipFill>
        <p:spPr>
          <a:xfrm flipH="false" flipV="false" rot="0">
            <a:off x="11492496" y="1510289"/>
            <a:ext cx="6018957" cy="726642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72450" y="6217048"/>
            <a:ext cx="2549744" cy="237358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2157434"/>
            <a:ext cx="6856134" cy="80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97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Hammersmith One Bold"/>
              </a:rPr>
              <a:t>Analytical Approach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38813"/>
            <a:ext cx="9008948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We made use of Supervised Learning to tackle this Project.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746169"/>
            <a:ext cx="900894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A comparison was made between 3 different models: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126858"/>
            <a:ext cx="900894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ammersmith One"/>
              </a:rPr>
              <a:t>Linear Regression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21721"/>
            <a:ext cx="900894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ammersmith One"/>
              </a:rPr>
              <a:t>Random Forest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763649"/>
            <a:ext cx="900894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ammersmith One"/>
              </a:rPr>
              <a:t>LASSO Model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-10800000">
            <a:off x="-430343" y="9933667"/>
            <a:ext cx="18910559" cy="13975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0" y="7883"/>
            <a:ext cx="19429660" cy="14359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9951" y="2218297"/>
            <a:ext cx="2145787" cy="198753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8356" y="84083"/>
            <a:ext cx="10661195" cy="127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42"/>
              </a:lnSpc>
              <a:spcBef>
                <a:spcPct val="0"/>
              </a:spcBef>
            </a:pPr>
            <a:r>
              <a:rPr lang="en-US" sz="8856">
                <a:solidFill>
                  <a:srgbClr val="FFFFFF"/>
                </a:solidFill>
                <a:latin typeface="Hammersmith One Bold"/>
              </a:rPr>
              <a:t>Model Training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34255" y="1498299"/>
            <a:ext cx="7325045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u="sng">
                <a:solidFill>
                  <a:srgbClr val="000000"/>
                </a:solidFill>
                <a:latin typeface="Hammersmith One"/>
              </a:rPr>
              <a:t>DateTime feature included and split into components </a:t>
            </a:r>
          </a:p>
        </p:txBody>
      </p:sp>
      <p:sp>
        <p:nvSpPr>
          <p:cNvPr name="AutoShape 7" id="7"/>
          <p:cNvSpPr/>
          <p:nvPr/>
        </p:nvSpPr>
        <p:spPr>
          <a:xfrm rot="-5400000">
            <a:off x="4884781" y="5674448"/>
            <a:ext cx="84898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2403425">
            <a:off x="3141162" y="3685299"/>
            <a:ext cx="491602" cy="78499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11805" y="1662672"/>
            <a:ext cx="552207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 u="sng">
                <a:solidFill>
                  <a:srgbClr val="000000"/>
                </a:solidFill>
                <a:latin typeface="Hammersmith One"/>
              </a:rPr>
              <a:t>DateTime feature dropped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86963" y="2633666"/>
            <a:ext cx="2371762" cy="111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sz="3481">
                <a:solidFill>
                  <a:srgbClr val="000000"/>
                </a:solidFill>
                <a:latin typeface="Chewy"/>
              </a:rPr>
              <a:t>Clean </a:t>
            </a:r>
          </a:p>
          <a:p>
            <a:pPr algn="ctr" marL="0" indent="0" lvl="0">
              <a:lnSpc>
                <a:spcPts val="4525"/>
              </a:lnSpc>
              <a:spcBef>
                <a:spcPct val="0"/>
              </a:spcBef>
            </a:pPr>
            <a:r>
              <a:rPr lang="en-US" sz="3481">
                <a:solidFill>
                  <a:srgbClr val="000000"/>
                </a:solidFill>
                <a:latin typeface="Chewy"/>
              </a:rPr>
              <a:t>Dataset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4164" y="4149732"/>
            <a:ext cx="2145787" cy="198753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024557" y="5995724"/>
            <a:ext cx="491602" cy="78499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01635" y="6324070"/>
            <a:ext cx="2145787" cy="21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884"/>
              </a:lnSpc>
              <a:spcBef>
                <a:spcPct val="0"/>
              </a:spcBef>
            </a:pPr>
            <a:r>
              <a:rPr lang="en-US" sz="1449">
                <a:solidFill>
                  <a:srgbClr val="000000"/>
                </a:solidFill>
                <a:latin typeface="League Spartan"/>
              </a:rPr>
              <a:t>Train/Test Split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464" y="6626637"/>
            <a:ext cx="2145787" cy="198753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2412804">
            <a:off x="5399937" y="3757236"/>
            <a:ext cx="491602" cy="78499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8954" y="4149732"/>
            <a:ext cx="2145787" cy="1987535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811805" y="3523462"/>
            <a:ext cx="1789284" cy="45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88"/>
              </a:lnSpc>
              <a:spcBef>
                <a:spcPct val="0"/>
              </a:spcBef>
            </a:pPr>
            <a:r>
              <a:rPr lang="en-US" sz="1452">
                <a:solidFill>
                  <a:srgbClr val="000000"/>
                </a:solidFill>
                <a:latin typeface="League Spartan"/>
              </a:rPr>
              <a:t>Features standardised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45738" y="3523462"/>
            <a:ext cx="1500129" cy="45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88"/>
              </a:lnSpc>
              <a:spcBef>
                <a:spcPct val="0"/>
              </a:spcBef>
            </a:pPr>
            <a:r>
              <a:rPr lang="en-US" sz="1452">
                <a:solidFill>
                  <a:srgbClr val="000000"/>
                </a:solidFill>
                <a:latin typeface="League Spartan"/>
              </a:rPr>
              <a:t>Features kept the same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4528" y="4815630"/>
            <a:ext cx="1705059" cy="805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502">
                <a:solidFill>
                  <a:srgbClr val="000000"/>
                </a:solidFill>
                <a:latin typeface="Chewy"/>
              </a:rPr>
              <a:t>Standardised</a:t>
            </a:r>
          </a:p>
          <a:p>
            <a:pPr algn="ctr" marL="0" indent="0" lvl="0">
              <a:lnSpc>
                <a:spcPts val="3253"/>
              </a:lnSpc>
              <a:spcBef>
                <a:spcPct val="0"/>
              </a:spcBef>
            </a:pPr>
            <a:r>
              <a:rPr lang="en-US" sz="2502">
                <a:solidFill>
                  <a:srgbClr val="000000"/>
                </a:solidFill>
                <a:latin typeface="Chewy"/>
              </a:rPr>
              <a:t>Dataset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82889" y="4726192"/>
            <a:ext cx="1957917" cy="97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</a:pPr>
            <a:r>
              <a:rPr lang="en-US" sz="3017">
                <a:solidFill>
                  <a:srgbClr val="000000"/>
                </a:solidFill>
                <a:latin typeface="Chewy"/>
              </a:rPr>
              <a:t>Clean </a:t>
            </a:r>
          </a:p>
          <a:p>
            <a:pPr algn="ctr" marL="0" indent="0" lvl="0">
              <a:lnSpc>
                <a:spcPts val="3923"/>
              </a:lnSpc>
              <a:spcBef>
                <a:spcPct val="0"/>
              </a:spcBef>
            </a:pPr>
            <a:r>
              <a:rPr lang="en-US" sz="3017">
                <a:solidFill>
                  <a:srgbClr val="000000"/>
                </a:solidFill>
                <a:latin typeface="Chewy"/>
              </a:rPr>
              <a:t>Dataset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17989" y="6256268"/>
            <a:ext cx="128771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4"/>
              </a:lnSpc>
            </a:pPr>
            <a:r>
              <a:rPr lang="en-US" sz="1449">
                <a:solidFill>
                  <a:srgbClr val="000000"/>
                </a:solidFill>
                <a:latin typeface="League Spartan"/>
              </a:rPr>
              <a:t>Train/Test </a:t>
            </a:r>
          </a:p>
          <a:p>
            <a:pPr algn="ctr" marL="0" indent="0" lvl="0">
              <a:lnSpc>
                <a:spcPts val="1884"/>
              </a:lnSpc>
              <a:spcBef>
                <a:spcPct val="0"/>
              </a:spcBef>
            </a:pPr>
            <a:r>
              <a:rPr lang="en-US" sz="1449">
                <a:solidFill>
                  <a:srgbClr val="000000"/>
                </a:solidFill>
                <a:latin typeface="League Spartan"/>
              </a:rPr>
              <a:t>Split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1620" y="7232370"/>
            <a:ext cx="1737475" cy="82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5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Chewy"/>
              </a:rPr>
              <a:t>LASSO Model Training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61545" y="6607931"/>
            <a:ext cx="2145787" cy="1987535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481909" y="6982546"/>
            <a:ext cx="1705059" cy="120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502">
                <a:solidFill>
                  <a:srgbClr val="000000"/>
                </a:solidFill>
                <a:latin typeface="Chewy"/>
              </a:rPr>
              <a:t>Linear</a:t>
            </a:r>
          </a:p>
          <a:p>
            <a:pPr algn="ctr">
              <a:lnSpc>
                <a:spcPts val="3253"/>
              </a:lnSpc>
            </a:pPr>
            <a:r>
              <a:rPr lang="en-US" sz="2502">
                <a:solidFill>
                  <a:srgbClr val="000000"/>
                </a:solidFill>
                <a:latin typeface="Chewy"/>
              </a:rPr>
              <a:t>Regression </a:t>
            </a:r>
          </a:p>
          <a:p>
            <a:pPr algn="ctr" marL="0" indent="0" lvl="0">
              <a:lnSpc>
                <a:spcPts val="3253"/>
              </a:lnSpc>
              <a:spcBef>
                <a:spcPct val="0"/>
              </a:spcBef>
            </a:pPr>
            <a:r>
              <a:rPr lang="en-US" sz="2502">
                <a:solidFill>
                  <a:srgbClr val="000000"/>
                </a:solidFill>
                <a:latin typeface="Chewy"/>
              </a:rPr>
              <a:t>Training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39431" y="6607931"/>
            <a:ext cx="2145787" cy="1987535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959795" y="7001252"/>
            <a:ext cx="1705059" cy="120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502">
                <a:solidFill>
                  <a:srgbClr val="000000"/>
                </a:solidFill>
                <a:latin typeface="Chewy"/>
              </a:rPr>
              <a:t>Random Forest Model</a:t>
            </a:r>
          </a:p>
          <a:p>
            <a:pPr algn="ctr" marL="0" indent="0" lvl="0">
              <a:lnSpc>
                <a:spcPts val="3253"/>
              </a:lnSpc>
              <a:spcBef>
                <a:spcPct val="0"/>
              </a:spcBef>
            </a:pPr>
            <a:r>
              <a:rPr lang="en-US" sz="2502">
                <a:solidFill>
                  <a:srgbClr val="000000"/>
                </a:solidFill>
                <a:latin typeface="Chewy"/>
              </a:rPr>
              <a:t>Training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rcRect l="1860" t="0" r="1860" b="0"/>
          <a:stretch>
            <a:fillRect/>
          </a:stretch>
        </p:blipFill>
        <p:spPr>
          <a:xfrm flipH="false" flipV="false" rot="1630752">
            <a:off x="5493510" y="5916403"/>
            <a:ext cx="491602" cy="815332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rcRect l="1860" t="0" r="1860" b="0"/>
          <a:stretch>
            <a:fillRect/>
          </a:stretch>
        </p:blipFill>
        <p:spPr>
          <a:xfrm flipH="false" flipV="false" rot="-1652331">
            <a:off x="6900066" y="5980554"/>
            <a:ext cx="491602" cy="815332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03302" y="2625424"/>
            <a:ext cx="2145787" cy="1987535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2403425">
            <a:off x="12044514" y="4092425"/>
            <a:ext cx="491602" cy="784993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2290315" y="3040792"/>
            <a:ext cx="2371762" cy="111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sz="3481">
                <a:solidFill>
                  <a:srgbClr val="000000"/>
                </a:solidFill>
                <a:latin typeface="Chewy"/>
              </a:rPr>
              <a:t>Clean </a:t>
            </a:r>
          </a:p>
          <a:p>
            <a:pPr algn="ctr" marL="0" indent="0" lvl="0">
              <a:lnSpc>
                <a:spcPts val="4525"/>
              </a:lnSpc>
              <a:spcBef>
                <a:spcPct val="0"/>
              </a:spcBef>
            </a:pPr>
            <a:r>
              <a:rPr lang="en-US" sz="3481">
                <a:solidFill>
                  <a:srgbClr val="000000"/>
                </a:solidFill>
                <a:latin typeface="Chewy"/>
              </a:rPr>
              <a:t>Dataset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57515" y="4556859"/>
            <a:ext cx="2145787" cy="1987535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927908" y="6402851"/>
            <a:ext cx="491602" cy="784993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9404986" y="6731196"/>
            <a:ext cx="2145787" cy="21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884"/>
              </a:lnSpc>
              <a:spcBef>
                <a:spcPct val="0"/>
              </a:spcBef>
            </a:pPr>
            <a:r>
              <a:rPr lang="en-US" sz="1449">
                <a:solidFill>
                  <a:srgbClr val="000000"/>
                </a:solidFill>
                <a:latin typeface="League Spartan"/>
              </a:rPr>
              <a:t>Train/Test Split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00816" y="7029827"/>
            <a:ext cx="2145787" cy="1987535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2412804">
            <a:off x="14303288" y="4164363"/>
            <a:ext cx="491602" cy="784993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92305" y="4556859"/>
            <a:ext cx="2145787" cy="1987535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0715157" y="3930589"/>
            <a:ext cx="1789284" cy="45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88"/>
              </a:lnSpc>
              <a:spcBef>
                <a:spcPct val="0"/>
              </a:spcBef>
            </a:pPr>
            <a:r>
              <a:rPr lang="en-US" sz="1452">
                <a:solidFill>
                  <a:srgbClr val="000000"/>
                </a:solidFill>
                <a:latin typeface="League Spartan"/>
              </a:rPr>
              <a:t>Features standardised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549089" y="3930589"/>
            <a:ext cx="1500129" cy="45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88"/>
              </a:lnSpc>
              <a:spcBef>
                <a:spcPct val="0"/>
              </a:spcBef>
            </a:pPr>
            <a:r>
              <a:rPr lang="en-US" sz="1452">
                <a:solidFill>
                  <a:srgbClr val="000000"/>
                </a:solidFill>
                <a:latin typeface="League Spartan"/>
              </a:rPr>
              <a:t>Features kept the same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77879" y="5222757"/>
            <a:ext cx="1705059" cy="805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502">
                <a:solidFill>
                  <a:srgbClr val="000000"/>
                </a:solidFill>
                <a:latin typeface="Chewy"/>
              </a:rPr>
              <a:t>Standardised</a:t>
            </a:r>
          </a:p>
          <a:p>
            <a:pPr algn="ctr" marL="0" indent="0" lvl="0">
              <a:lnSpc>
                <a:spcPts val="3253"/>
              </a:lnSpc>
              <a:spcBef>
                <a:spcPct val="0"/>
              </a:spcBef>
            </a:pPr>
            <a:r>
              <a:rPr lang="en-US" sz="2502">
                <a:solidFill>
                  <a:srgbClr val="000000"/>
                </a:solidFill>
                <a:latin typeface="Chewy"/>
              </a:rPr>
              <a:t>Dataset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486240" y="5133318"/>
            <a:ext cx="1957917" cy="97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</a:pPr>
            <a:r>
              <a:rPr lang="en-US" sz="3017">
                <a:solidFill>
                  <a:srgbClr val="000000"/>
                </a:solidFill>
                <a:latin typeface="Chewy"/>
              </a:rPr>
              <a:t>Clean </a:t>
            </a:r>
          </a:p>
          <a:p>
            <a:pPr algn="ctr" marL="0" indent="0" lvl="0">
              <a:lnSpc>
                <a:spcPts val="3923"/>
              </a:lnSpc>
              <a:spcBef>
                <a:spcPct val="0"/>
              </a:spcBef>
            </a:pPr>
            <a:r>
              <a:rPr lang="en-US" sz="3017">
                <a:solidFill>
                  <a:srgbClr val="000000"/>
                </a:solidFill>
                <a:latin typeface="Chewy"/>
              </a:rPr>
              <a:t>Dataset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392305" y="6672747"/>
            <a:ext cx="214578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4"/>
              </a:lnSpc>
            </a:pPr>
            <a:r>
              <a:rPr lang="en-US" sz="1449">
                <a:solidFill>
                  <a:srgbClr val="000000"/>
                </a:solidFill>
                <a:latin typeface="League Spartan"/>
              </a:rPr>
              <a:t>Train/Test </a:t>
            </a:r>
          </a:p>
          <a:p>
            <a:pPr algn="ctr" marL="0" indent="0" lvl="0">
              <a:lnSpc>
                <a:spcPts val="1884"/>
              </a:lnSpc>
              <a:spcBef>
                <a:spcPct val="0"/>
              </a:spcBef>
            </a:pPr>
            <a:r>
              <a:rPr lang="en-US" sz="1449">
                <a:solidFill>
                  <a:srgbClr val="000000"/>
                </a:solidFill>
                <a:latin typeface="League Spartan"/>
              </a:rPr>
              <a:t>Split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57515" y="7761367"/>
            <a:ext cx="1766131" cy="83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70"/>
              </a:lnSpc>
              <a:spcBef>
                <a:spcPct val="0"/>
              </a:spcBef>
            </a:pPr>
            <a:r>
              <a:rPr lang="en-US" sz="2592">
                <a:solidFill>
                  <a:srgbClr val="000000"/>
                </a:solidFill>
                <a:latin typeface="Chewy"/>
              </a:rPr>
              <a:t>LASSO Model Training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64897" y="7015057"/>
            <a:ext cx="2145787" cy="1987535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13385261" y="7389672"/>
            <a:ext cx="1705059" cy="120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502">
                <a:solidFill>
                  <a:srgbClr val="000000"/>
                </a:solidFill>
                <a:latin typeface="Chewy"/>
              </a:rPr>
              <a:t>Linear</a:t>
            </a:r>
          </a:p>
          <a:p>
            <a:pPr algn="ctr">
              <a:lnSpc>
                <a:spcPts val="3253"/>
              </a:lnSpc>
            </a:pPr>
            <a:r>
              <a:rPr lang="en-US" sz="2502">
                <a:solidFill>
                  <a:srgbClr val="000000"/>
                </a:solidFill>
                <a:latin typeface="Chewy"/>
              </a:rPr>
              <a:t>Regression </a:t>
            </a:r>
          </a:p>
          <a:p>
            <a:pPr algn="ctr" marL="0" indent="0" lvl="0">
              <a:lnSpc>
                <a:spcPts val="3253"/>
              </a:lnSpc>
              <a:spcBef>
                <a:spcPct val="0"/>
              </a:spcBef>
            </a:pPr>
            <a:r>
              <a:rPr lang="en-US" sz="2502">
                <a:solidFill>
                  <a:srgbClr val="000000"/>
                </a:solidFill>
                <a:latin typeface="Chewy"/>
              </a:rPr>
              <a:t>Training</a:t>
            </a:r>
          </a:p>
        </p:txBody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42782" y="7015057"/>
            <a:ext cx="2145787" cy="1987535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6"/>
          <a:srcRect l="1860" t="0" r="1860" b="0"/>
          <a:stretch>
            <a:fillRect/>
          </a:stretch>
        </p:blipFill>
        <p:spPr>
          <a:xfrm flipH="false" flipV="false" rot="1630752">
            <a:off x="14396861" y="6323530"/>
            <a:ext cx="491602" cy="815332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6"/>
          <a:srcRect l="1860" t="0" r="1860" b="0"/>
          <a:stretch>
            <a:fillRect/>
          </a:stretch>
        </p:blipFill>
        <p:spPr>
          <a:xfrm flipH="false" flipV="false" rot="-1652331">
            <a:off x="15803417" y="6387681"/>
            <a:ext cx="491602" cy="815332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15863146" y="7389672"/>
            <a:ext cx="1705059" cy="120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502">
                <a:solidFill>
                  <a:srgbClr val="000000"/>
                </a:solidFill>
                <a:latin typeface="Chewy"/>
              </a:rPr>
              <a:t>Random Forest Model</a:t>
            </a:r>
          </a:p>
          <a:p>
            <a:pPr algn="ctr" marL="0" indent="0" lvl="0">
              <a:lnSpc>
                <a:spcPts val="3253"/>
              </a:lnSpc>
              <a:spcBef>
                <a:spcPct val="0"/>
              </a:spcBef>
            </a:pPr>
            <a:r>
              <a:rPr lang="en-US" sz="2502">
                <a:solidFill>
                  <a:srgbClr val="000000"/>
                </a:solidFill>
                <a:latin typeface="Chewy"/>
              </a:rPr>
              <a:t>Training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0" y="7883"/>
            <a:ext cx="13025607" cy="9626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7212" y="65033"/>
            <a:ext cx="12054459" cy="93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11"/>
              </a:lnSpc>
              <a:spcBef>
                <a:spcPct val="0"/>
              </a:spcBef>
            </a:pPr>
            <a:r>
              <a:rPr lang="en-US" sz="6555">
                <a:solidFill>
                  <a:srgbClr val="FFFFFF"/>
                </a:solidFill>
                <a:latin typeface="Hammersmith One Bold"/>
              </a:rPr>
              <a:t>Model Performance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7277846" y="2796952"/>
            <a:ext cx="368143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6433" y="2760822"/>
            <a:ext cx="8606061" cy="151336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383000" y="2760822"/>
            <a:ext cx="8606061" cy="152635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923108" y="1160395"/>
            <a:ext cx="7325045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u="sng">
                <a:solidFill>
                  <a:srgbClr val="000000"/>
                </a:solidFill>
                <a:latin typeface="Hammersmith One"/>
              </a:rPr>
              <a:t>DateTime feature included and split into components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4360" y="1423390"/>
            <a:ext cx="552207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 u="sng">
                <a:solidFill>
                  <a:srgbClr val="000000"/>
                </a:solidFill>
                <a:latin typeface="Hammersmith One"/>
              </a:rPr>
              <a:t>DateTime feature dropped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-181068" y="4651958"/>
            <a:ext cx="186501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0" y="4666246"/>
            <a:ext cx="10455278" cy="77268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4083" y="4723396"/>
            <a:ext cx="9675766" cy="743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8"/>
              </a:lnSpc>
              <a:spcBef>
                <a:spcPct val="0"/>
              </a:spcBef>
            </a:pPr>
            <a:r>
              <a:rPr lang="en-US" sz="5262">
                <a:solidFill>
                  <a:srgbClr val="FFFFFF"/>
                </a:solidFill>
                <a:latin typeface="Hammersmith One Bold"/>
              </a:rPr>
              <a:t>Model Selection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31966" y="5569640"/>
            <a:ext cx="3116897" cy="320428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202554">
            <a:off x="5030592" y="6627194"/>
            <a:ext cx="2966417" cy="120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2"/>
              </a:lnSpc>
              <a:spcBef>
                <a:spcPct val="0"/>
              </a:spcBef>
            </a:pPr>
            <a:r>
              <a:rPr lang="en-US" sz="3732" u="sng">
                <a:solidFill>
                  <a:srgbClr val="000000"/>
                </a:solidFill>
                <a:latin typeface="Chewy"/>
              </a:rPr>
              <a:t>The Random Forest Model</a:t>
            </a:r>
            <a:r>
              <a:rPr lang="en-US" sz="3732">
                <a:solidFill>
                  <a:srgbClr val="000000"/>
                </a:solidFill>
                <a:latin typeface="Chewy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202554">
            <a:off x="5080554" y="7962221"/>
            <a:ext cx="2534526" cy="58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2"/>
              </a:lnSpc>
              <a:spcBef>
                <a:spcPct val="0"/>
              </a:spcBef>
            </a:pPr>
            <a:r>
              <a:rPr lang="en-US" sz="1840">
                <a:solidFill>
                  <a:srgbClr val="000000"/>
                </a:solidFill>
                <a:latin typeface="Chewy"/>
              </a:rPr>
              <a:t>(with inclusion of DateTime fearures)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5116" y="6299455"/>
            <a:ext cx="3194963" cy="328454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4603874">
            <a:off x="8140046" y="7182660"/>
            <a:ext cx="520941" cy="83184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202554">
            <a:off x="8986752" y="6891520"/>
            <a:ext cx="2938049" cy="199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2058">
                <a:solidFill>
                  <a:srgbClr val="000000"/>
                </a:solidFill>
                <a:latin typeface="Chewy"/>
              </a:rPr>
              <a:t>Presented the lowest RMSE score: </a:t>
            </a:r>
            <a:r>
              <a:rPr lang="en-US" sz="2058" u="sng">
                <a:solidFill>
                  <a:srgbClr val="000000"/>
                </a:solidFill>
                <a:latin typeface="Chewy"/>
              </a:rPr>
              <a:t>3227</a:t>
            </a:r>
          </a:p>
          <a:p>
            <a:pPr algn="ctr">
              <a:lnSpc>
                <a:spcPts val="2676"/>
              </a:lnSpc>
            </a:pPr>
          </a:p>
          <a:p>
            <a:pPr algn="ctr">
              <a:lnSpc>
                <a:spcPts val="2676"/>
              </a:lnSpc>
            </a:pPr>
            <a:r>
              <a:rPr lang="en-US" sz="2058">
                <a:solidFill>
                  <a:srgbClr val="000000"/>
                </a:solidFill>
                <a:latin typeface="Chewy"/>
              </a:rPr>
              <a:t>Presented the highest R2 Model Accuracy: </a:t>
            </a:r>
          </a:p>
          <a:p>
            <a:pPr algn="ctr" marL="0" indent="0" lvl="0">
              <a:lnSpc>
                <a:spcPts val="2676"/>
              </a:lnSpc>
              <a:spcBef>
                <a:spcPct val="0"/>
              </a:spcBef>
            </a:pPr>
            <a:r>
              <a:rPr lang="en-US" sz="2058" u="sng">
                <a:solidFill>
                  <a:srgbClr val="000000"/>
                </a:solidFill>
                <a:latin typeface="Chewy"/>
              </a:rPr>
              <a:t>63% Accuracy</a:t>
            </a:r>
          </a:p>
        </p:txBody>
      </p:sp>
      <p:sp>
        <p:nvSpPr>
          <p:cNvPr name="TextBox 18" id="18"/>
          <p:cNvSpPr txBox="true"/>
          <p:nvPr/>
        </p:nvSpPr>
        <p:spPr>
          <a:xfrm rot="202554">
            <a:off x="5362663" y="5845439"/>
            <a:ext cx="2301778" cy="83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30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Chewy"/>
              </a:rPr>
              <a:t>Our Chosen Model: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DAEu3J9oEVw</dc:identifier>
  <dcterms:modified xsi:type="dcterms:W3CDTF">2011-08-01T06:04:30Z</dcterms:modified>
  <cp:revision>1</cp:revision>
  <dc:title>Yellow Professional Gradient App Development Planning Presentation</dc:title>
</cp:coreProperties>
</file>